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handoutMasterIdLst>
    <p:handoutMasterId r:id="rId18"/>
  </p:handoutMasterIdLst>
  <p:sldIdLst>
    <p:sldId id="281" r:id="rId2"/>
    <p:sldId id="282" r:id="rId3"/>
    <p:sldId id="264" r:id="rId4"/>
    <p:sldId id="265" r:id="rId5"/>
    <p:sldId id="258" r:id="rId6"/>
    <p:sldId id="259" r:id="rId7"/>
    <p:sldId id="260" r:id="rId8"/>
    <p:sldId id="261" r:id="rId9"/>
    <p:sldId id="268" r:id="rId10"/>
    <p:sldId id="262" r:id="rId11"/>
    <p:sldId id="263" r:id="rId12"/>
    <p:sldId id="270" r:id="rId13"/>
    <p:sldId id="271" r:id="rId14"/>
    <p:sldId id="283" r:id="rId15"/>
    <p:sldId id="272" r:id="rId16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50021"/>
    <a:srgbClr val="66FF33"/>
    <a:srgbClr val="0000FF"/>
    <a:srgbClr val="FF3300"/>
    <a:srgbClr val="FFFF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47" autoAdjust="0"/>
    <p:restoredTop sz="94624" autoAdjust="0"/>
  </p:normalViewPr>
  <p:slideViewPr>
    <p:cSldViewPr>
      <p:cViewPr>
        <p:scale>
          <a:sx n="100" d="100"/>
          <a:sy n="100" d="100"/>
        </p:scale>
        <p:origin x="30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32" y="-84"/>
      </p:cViewPr>
      <p:guideLst>
        <p:guide orient="horz" pos="2920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8A28397-5EB5-4D69-9576-EA46C09FDFC9}" type="datetimeFigureOut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40D92E3-D3FB-4ED2-B1C4-FA607CC7A6E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Cliquez pour modifier le style du titre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Cliquez pour modifier le style des sous-titres du masque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E8E82-6FC9-44A9-9DCC-23EB37547B17}" type="datetime1">
              <a:rPr lang="fr-FR"/>
              <a:pPr>
                <a:defRPr/>
              </a:pPr>
              <a:t>13/05/2014</a:t>
            </a:fld>
            <a:endParaRPr lang="en-U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4B619-9E0D-40A2-ADA3-766B0C0ECA9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D5860-A3A5-4525-B83F-D510D4402CC6}" type="datetime1">
              <a:rPr lang="fr-FR"/>
              <a:pPr>
                <a:defRPr/>
              </a:pPr>
              <a:t>13/05/2014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22AE8-BCA2-457E-B5F8-C6263DF8E4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590A2-9F00-47CA-8F2C-27214CD3D8DF}" type="datetime1">
              <a:rPr lang="fr-FR"/>
              <a:pPr>
                <a:defRPr/>
              </a:pPr>
              <a:t>13/05/2014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55327-86A3-453B-BD37-5E6392F4AD2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km.undp.org/images/comoros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115888"/>
            <a:ext cx="914400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  <a:defRPr/>
            </a:pPr>
            <a:r>
              <a:rPr lang="fr-FR" sz="2800" b="1" kern="0" dirty="0">
                <a:solidFill>
                  <a:schemeClr val="tx2"/>
                </a:solidFill>
                <a:cs typeface="+mn-cs"/>
              </a:rPr>
              <a:t>Atelier Régional des Nations Unies sur la Diffusion et Communication des </a:t>
            </a:r>
            <a:r>
              <a:rPr lang="fr-FR" sz="2800" b="1" kern="0" dirty="0">
                <a:solidFill>
                  <a:schemeClr val="tx2"/>
                </a:solidFill>
                <a:cs typeface="+mn-cs"/>
              </a:rPr>
              <a:t>données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  <a:defRPr/>
            </a:pPr>
            <a:r>
              <a:rPr lang="fr-FR" sz="1400" b="1" kern="0" dirty="0">
                <a:solidFill>
                  <a:schemeClr val="tx2"/>
                </a:solidFill>
                <a:cs typeface="+mn-cs"/>
              </a:rPr>
              <a:t>- </a:t>
            </a:r>
            <a:r>
              <a:rPr lang="fr-FR" sz="1400" b="1" kern="0" dirty="0">
                <a:solidFill>
                  <a:schemeClr val="tx2"/>
                </a:solidFill>
                <a:cs typeface="+mn-cs"/>
              </a:rPr>
              <a:t>Niamey  13 Au 15 Mai 2014 - </a:t>
            </a:r>
            <a:endParaRPr lang="en-US" sz="1400" b="1" kern="0" dirty="0">
              <a:solidFill>
                <a:schemeClr val="tx2"/>
              </a:solidFill>
              <a:cs typeface="+mn-cs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  <a:defRPr/>
            </a:pPr>
            <a:endParaRPr lang="fr-FR" sz="1400" b="1" kern="0" dirty="0">
              <a:solidFill>
                <a:schemeClr val="tx2"/>
              </a:solidFill>
              <a:cs typeface="+mn-cs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  <a:defRPr/>
            </a:pPr>
            <a:endParaRPr lang="fr-FR" sz="1400" b="1" kern="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7950" y="1628775"/>
            <a:ext cx="882015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fr-FR" sz="2800" b="1" dirty="0"/>
          </a:p>
          <a:p>
            <a:pPr algn="ctr">
              <a:spcBef>
                <a:spcPct val="50000"/>
              </a:spcBef>
            </a:pPr>
            <a:r>
              <a:rPr lang="fr-FR" sz="2800" b="1" dirty="0"/>
              <a:t>Partage d’expérience sur la base de données  L’INSEED des Comores appuyé par le Système des Nations Unis « Comores Info + » </a:t>
            </a:r>
          </a:p>
          <a:p>
            <a:pPr algn="just">
              <a:spcBef>
                <a:spcPct val="50000"/>
              </a:spcBef>
            </a:pPr>
            <a:r>
              <a:rPr lang="fr-FR" sz="2800" b="1" i="1" dirty="0"/>
              <a:t>                        </a:t>
            </a:r>
            <a:endParaRPr lang="en-US" sz="2000" b="1" i="1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39750" y="5097463"/>
            <a:ext cx="8064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 i="1"/>
              <a:t>Mshangama Monaward Ahmed </a:t>
            </a:r>
          </a:p>
          <a:p>
            <a:pPr algn="ctr"/>
            <a:r>
              <a:rPr lang="fr-FR" b="1" i="1"/>
              <a:t>IT, Chef du service Informatique, exploition et diffusion de donnes à L’INSEED COMORES </a:t>
            </a:r>
            <a:endParaRPr lang="fr-FR"/>
          </a:p>
        </p:txBody>
      </p:sp>
      <p:sp>
        <p:nvSpPr>
          <p:cNvPr id="5125" name="ZoneTexte 5"/>
          <p:cNvSpPr txBox="1">
            <a:spLocks noChangeArrowheads="1"/>
          </p:cNvSpPr>
          <p:nvPr/>
        </p:nvSpPr>
        <p:spPr bwMode="auto">
          <a:xfrm>
            <a:off x="2700338" y="4057650"/>
            <a:ext cx="3167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000000"/>
                </a:solidFill>
              </a:rPr>
              <a:t>Présentée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60350"/>
            <a:ext cx="8893175" cy="790575"/>
          </a:xfrm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FF00"/>
                </a:solidFill>
              </a:rPr>
              <a:t>LIENS ENTRE  IMIS ET COMORES INFO+</a:t>
            </a:r>
            <a:endParaRPr lang="en-US" sz="3600" b="1" dirty="0" smtClean="0">
              <a:solidFill>
                <a:srgbClr val="FFFF00"/>
              </a:solidFill>
            </a:endParaRPr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312738" y="1547813"/>
            <a:ext cx="8831262" cy="425767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C000"/>
                </a:solidFill>
              </a:rPr>
              <a:t>IMIS</a:t>
            </a:r>
            <a:r>
              <a:rPr lang="en-US" sz="2000" b="1" smtClean="0">
                <a:solidFill>
                  <a:srgbClr val="FFC000"/>
                </a:solidFill>
              </a:rPr>
              <a:t> </a:t>
            </a:r>
            <a:r>
              <a:rPr lang="fr-FR" b="1" smtClean="0"/>
              <a:t>c’est une intégration d’une</a:t>
            </a:r>
            <a:r>
              <a:rPr lang="en-US" b="1" smtClean="0"/>
              <a:t> multitude de base de </a:t>
            </a:r>
            <a:r>
              <a:rPr lang="fr-FR" b="1" smtClean="0"/>
              <a:t>données issue des informations collectées auprès des ménages (recensements, enquêtes,…), des entreprises et /ou autres bases de données sectorielles (éducation, santé, tourismes, gouvernance, etc) </a:t>
            </a:r>
          </a:p>
          <a:p>
            <a:pPr eaLnBrk="1" hangingPunct="1"/>
            <a:r>
              <a:rPr lang="en-US" b="1" smtClean="0">
                <a:solidFill>
                  <a:srgbClr val="FFC000"/>
                </a:solidFill>
              </a:rPr>
              <a:t>IMIS</a:t>
            </a:r>
            <a:r>
              <a:rPr lang="en-US" sz="2000" b="1" smtClean="0"/>
              <a:t>  </a:t>
            </a:r>
            <a:r>
              <a:rPr lang="fr-FR" b="1" smtClean="0"/>
              <a:t>permet aussi de calculer des indicateurs pour  alimenter</a:t>
            </a:r>
            <a:r>
              <a:rPr lang="fr-FR" sz="2000" b="1" smtClean="0"/>
              <a:t> </a:t>
            </a:r>
            <a:r>
              <a:rPr lang="fr-FR" b="1" smtClean="0">
                <a:solidFill>
                  <a:srgbClr val="FFC000"/>
                </a:solidFill>
              </a:rPr>
              <a:t>Comores-Info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188913"/>
            <a:ext cx="8748713" cy="884237"/>
          </a:xfrm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FF00"/>
                </a:solidFill>
              </a:rPr>
              <a:t>FONCTIONNEMENT DES BASES DE DONNÉES IMIS/COMORES INFO+</a:t>
            </a:r>
            <a:endParaRPr lang="en-US" sz="3600" b="1" dirty="0" smtClean="0">
              <a:solidFill>
                <a:srgbClr val="FFFF00"/>
              </a:solidFill>
            </a:endParaRP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323850" y="1341438"/>
            <a:ext cx="3810000" cy="535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>
            <a:spAutoFit/>
          </a:bodyPr>
          <a:lstStyle/>
          <a:p>
            <a:pPr defTabSz="449263">
              <a:buClr>
                <a:srgbClr val="FF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/>
              <a:t>SOURCES</a:t>
            </a:r>
          </a:p>
          <a:p>
            <a:pPr defTabSz="449263">
              <a:buClr>
                <a:srgbClr val="00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400" b="1"/>
          </a:p>
          <a:p>
            <a:pPr defTabSz="449263">
              <a:buClr>
                <a:srgbClr val="0066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FC000"/>
                </a:solidFill>
              </a:rPr>
              <a:t>1- </a:t>
            </a:r>
            <a:r>
              <a:rPr lang="en-GB" b="1" u="sng">
                <a:solidFill>
                  <a:srgbClr val="FFC000"/>
                </a:solidFill>
              </a:rPr>
              <a:t>Collecte auprès des ménages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u="sng"/>
          </a:p>
          <a:p>
            <a:pPr defTabSz="449263">
              <a:buClr>
                <a:srgbClr val="000000"/>
              </a:buClr>
              <a:buSzPct val="100000"/>
              <a:buFont typeface="Arial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 </a:t>
            </a:r>
            <a:r>
              <a:rPr lang="en-GB" b="1"/>
              <a:t>Recensements, Enquêtes (EDS, EBC, MICS, EPM) Baseline-Endline … 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1"/>
          </a:p>
          <a:p>
            <a:pPr defTabSz="449263">
              <a:buClr>
                <a:srgbClr val="336699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C000"/>
                </a:solidFill>
              </a:rPr>
              <a:t> </a:t>
            </a:r>
            <a:r>
              <a:rPr lang="en-GB" b="1">
                <a:solidFill>
                  <a:srgbClr val="FFC000"/>
                </a:solidFill>
              </a:rPr>
              <a:t>2- </a:t>
            </a:r>
            <a:r>
              <a:rPr lang="en-GB" b="1" u="sng">
                <a:solidFill>
                  <a:srgbClr val="FFC000"/>
                </a:solidFill>
              </a:rPr>
              <a:t>Statistiques de routine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u="sng">
              <a:solidFill>
                <a:srgbClr val="FFFF00"/>
              </a:solidFill>
            </a:endParaRPr>
          </a:p>
          <a:p>
            <a:pPr defTabSz="449263">
              <a:buClr>
                <a:srgbClr val="000000"/>
              </a:buClr>
              <a:buSzPct val="100000"/>
              <a:buFont typeface="Arial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 </a:t>
            </a:r>
            <a:r>
              <a:rPr lang="en-GB" b="1"/>
              <a:t>Santé, Education, VIH/SIDA, économie, finances, Tourismes, autres, …..</a:t>
            </a:r>
          </a:p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900" b="1">
              <a:solidFill>
                <a:srgbClr val="FFC000"/>
              </a:solidFill>
            </a:endParaRPr>
          </a:p>
          <a:p>
            <a:pPr defTabSz="449263">
              <a:buClr>
                <a:srgbClr val="008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FC000"/>
                </a:solidFill>
              </a:rPr>
              <a:t>3- </a:t>
            </a:r>
            <a:r>
              <a:rPr lang="en-GB" b="1" u="sng">
                <a:solidFill>
                  <a:srgbClr val="FFC000"/>
                </a:solidFill>
              </a:rPr>
              <a:t>Système d’Etat Civil </a:t>
            </a:r>
          </a:p>
          <a:p>
            <a:pPr defTabSz="449263">
              <a:buClr>
                <a:srgbClr val="008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 </a:t>
            </a:r>
            <a:r>
              <a:rPr lang="en-GB" b="1"/>
              <a:t>Mariages, Naissances, Décès,Migrations</a:t>
            </a:r>
          </a:p>
          <a:p>
            <a:pPr defTabSz="449263">
              <a:buClr>
                <a:srgbClr val="0066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FC000"/>
                </a:solidFill>
              </a:rPr>
              <a:t>4-  </a:t>
            </a:r>
            <a:r>
              <a:rPr lang="en-GB" b="1" u="sng">
                <a:solidFill>
                  <a:srgbClr val="FFC000"/>
                </a:solidFill>
              </a:rPr>
              <a:t>Autres données existantes  </a:t>
            </a:r>
            <a:r>
              <a:rPr lang="en-GB" b="1">
                <a:solidFill>
                  <a:srgbClr val="FFC000"/>
                </a:solidFill>
              </a:rPr>
              <a:t>  </a:t>
            </a:r>
          </a:p>
          <a:p>
            <a:pPr defTabSz="449263">
              <a:buClr>
                <a:srgbClr val="0066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1">
              <a:solidFill>
                <a:srgbClr val="006600"/>
              </a:solidFill>
            </a:endParaRPr>
          </a:p>
        </p:txBody>
      </p:sp>
      <p:sp>
        <p:nvSpPr>
          <p:cNvPr id="76805" name="AutoShape 5"/>
          <p:cNvSpPr>
            <a:spLocks/>
          </p:cNvSpPr>
          <p:nvPr/>
        </p:nvSpPr>
        <p:spPr bwMode="auto">
          <a:xfrm>
            <a:off x="0" y="1700213"/>
            <a:ext cx="282575" cy="4475162"/>
          </a:xfrm>
          <a:prstGeom prst="leftBrace">
            <a:avLst>
              <a:gd name="adj1" fmla="val 131976"/>
              <a:gd name="adj2" fmla="val 50000"/>
            </a:avLst>
          </a:prstGeom>
          <a:noFill/>
          <a:ln w="7632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6806" name="AutoShape 6"/>
          <p:cNvSpPr>
            <a:spLocks/>
          </p:cNvSpPr>
          <p:nvPr/>
        </p:nvSpPr>
        <p:spPr bwMode="auto">
          <a:xfrm rot="10800000">
            <a:off x="3924300" y="1557338"/>
            <a:ext cx="400050" cy="4967287"/>
          </a:xfrm>
          <a:prstGeom prst="leftBrace">
            <a:avLst>
              <a:gd name="adj1" fmla="val 310417"/>
              <a:gd name="adj2" fmla="val 50000"/>
            </a:avLst>
          </a:prstGeom>
          <a:noFill/>
          <a:ln w="76327">
            <a:solidFill>
              <a:srgbClr val="FFFF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fr-FR"/>
          </a:p>
        </p:txBody>
      </p:sp>
      <p:sp>
        <p:nvSpPr>
          <p:cNvPr id="76807" name="AutoShape 7"/>
          <p:cNvSpPr>
            <a:spLocks noChangeArrowheads="1"/>
          </p:cNvSpPr>
          <p:nvPr/>
        </p:nvSpPr>
        <p:spPr bwMode="auto">
          <a:xfrm>
            <a:off x="4138613" y="1557338"/>
            <a:ext cx="720725" cy="609600"/>
          </a:xfrm>
          <a:prstGeom prst="rightArrow">
            <a:avLst>
              <a:gd name="adj1" fmla="val 50000"/>
              <a:gd name="adj2" fmla="val 29557"/>
            </a:avLst>
          </a:prstGeom>
          <a:solidFill>
            <a:schemeClr val="tx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4716463" y="1484313"/>
            <a:ext cx="18716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/>
              <a:t>IMIS COMORES</a:t>
            </a:r>
            <a:endParaRPr lang="en-US" sz="2200" b="1"/>
          </a:p>
        </p:txBody>
      </p:sp>
      <p:sp>
        <p:nvSpPr>
          <p:cNvPr id="76811" name="AutoShape 11"/>
          <p:cNvSpPr>
            <a:spLocks noChangeArrowheads="1"/>
          </p:cNvSpPr>
          <p:nvPr/>
        </p:nvSpPr>
        <p:spPr bwMode="auto">
          <a:xfrm rot="5400000">
            <a:off x="5111750" y="2097088"/>
            <a:ext cx="720725" cy="1368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r-FR"/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4140200" y="3213100"/>
            <a:ext cx="31686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>
                <a:solidFill>
                  <a:srgbClr val="66FF33"/>
                </a:solidFill>
              </a:rPr>
              <a:t>Indicateurs</a:t>
            </a:r>
          </a:p>
          <a:p>
            <a:pPr algn="ctr">
              <a:spcBef>
                <a:spcPct val="50000"/>
              </a:spcBef>
            </a:pPr>
            <a:r>
              <a:rPr lang="fr-FR" sz="1600" b="1">
                <a:solidFill>
                  <a:srgbClr val="66FF33"/>
                </a:solidFill>
              </a:rPr>
              <a:t>(</a:t>
            </a:r>
            <a:r>
              <a:rPr lang="fr-FR" b="1">
                <a:solidFill>
                  <a:srgbClr val="66FF33"/>
                </a:solidFill>
              </a:rPr>
              <a:t>DSRP/OMD/CIPD/UNDAF</a:t>
            </a:r>
            <a:r>
              <a:rPr lang="fr-FR" sz="1600" b="1">
                <a:solidFill>
                  <a:srgbClr val="66FF33"/>
                </a:solidFill>
              </a:rPr>
              <a:t>)</a:t>
            </a:r>
            <a:endParaRPr lang="en-US" sz="1600" b="1">
              <a:solidFill>
                <a:srgbClr val="66FF33"/>
              </a:solidFill>
            </a:endParaRPr>
          </a:p>
        </p:txBody>
      </p:sp>
      <p:sp>
        <p:nvSpPr>
          <p:cNvPr id="76820" name="AutoShape 20"/>
          <p:cNvSpPr>
            <a:spLocks noChangeArrowheads="1"/>
          </p:cNvSpPr>
          <p:nvPr/>
        </p:nvSpPr>
        <p:spPr bwMode="auto">
          <a:xfrm>
            <a:off x="4572000" y="4221163"/>
            <a:ext cx="1439863" cy="11525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>
              <a:solidFill>
                <a:srgbClr val="FF3300"/>
              </a:solidFill>
            </a:endParaRPr>
          </a:p>
        </p:txBody>
      </p:sp>
      <p:sp>
        <p:nvSpPr>
          <p:cNvPr id="76825" name="Text Box 25"/>
          <p:cNvSpPr txBox="1">
            <a:spLocks noChangeArrowheads="1"/>
          </p:cNvSpPr>
          <p:nvPr/>
        </p:nvSpPr>
        <p:spPr bwMode="auto">
          <a:xfrm>
            <a:off x="3924300" y="5300663"/>
            <a:ext cx="3311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/>
              <a:t> Comores-Info </a:t>
            </a:r>
            <a:endParaRPr lang="en-US" sz="3200" b="1"/>
          </a:p>
        </p:txBody>
      </p:sp>
      <p:sp>
        <p:nvSpPr>
          <p:cNvPr id="76826" name="WordArt 26"/>
          <p:cNvSpPr>
            <a:spLocks noChangeArrowheads="1" noChangeShapeType="1" noTextEdit="1"/>
          </p:cNvSpPr>
          <p:nvPr/>
        </p:nvSpPr>
        <p:spPr bwMode="auto">
          <a:xfrm>
            <a:off x="7164388" y="4581525"/>
            <a:ext cx="197961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spc="720">
                <a:ln w="9525">
                  <a:noFill/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Utilisateurs</a:t>
            </a:r>
          </a:p>
        </p:txBody>
      </p:sp>
      <p:sp>
        <p:nvSpPr>
          <p:cNvPr id="76835" name="AutoShape 35"/>
          <p:cNvSpPr>
            <a:spLocks/>
          </p:cNvSpPr>
          <p:nvPr/>
        </p:nvSpPr>
        <p:spPr bwMode="auto">
          <a:xfrm rot="10800000">
            <a:off x="6804025" y="1628775"/>
            <a:ext cx="400050" cy="4475163"/>
          </a:xfrm>
          <a:prstGeom prst="leftBrace">
            <a:avLst>
              <a:gd name="adj1" fmla="val 279663"/>
              <a:gd name="adj2" fmla="val 50000"/>
            </a:avLst>
          </a:prstGeom>
          <a:noFill/>
          <a:ln w="76327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fr-FR"/>
          </a:p>
        </p:txBody>
      </p:sp>
      <p:sp>
        <p:nvSpPr>
          <p:cNvPr id="13329" name="WordArt 38"/>
          <p:cNvSpPr>
            <a:spLocks noChangeArrowheads="1" noChangeShapeType="1" noTextEdit="1"/>
          </p:cNvSpPr>
          <p:nvPr/>
        </p:nvSpPr>
        <p:spPr bwMode="auto">
          <a:xfrm>
            <a:off x="6877050" y="1628775"/>
            <a:ext cx="2484438" cy="12573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fr-FR" sz="2800" b="1" kern="10">
                <a:ln w="12700">
                  <a:noFill/>
                  <a:round/>
                  <a:headEnd/>
                  <a:tailEnd/>
                </a:ln>
                <a:effectLst>
                  <a:prstShdw prst="shdw17" dist="17961" dir="13500000">
                    <a:srgbClr val="999999"/>
                  </a:prstShdw>
                </a:effectLst>
                <a:latin typeface="Arial"/>
                <a:cs typeface="Arial"/>
              </a:rPr>
              <a:t>COMORES</a:t>
            </a:r>
          </a:p>
          <a:p>
            <a:pPr algn="ctr"/>
            <a:r>
              <a:rPr lang="fr-FR" sz="2800" b="1" kern="10">
                <a:ln w="12700">
                  <a:noFill/>
                  <a:round/>
                  <a:headEnd/>
                  <a:tailEnd/>
                </a:ln>
                <a:effectLst>
                  <a:prstShdw prst="shdw17" dist="17961" dir="13500000">
                    <a:srgbClr val="999999"/>
                  </a:prstShdw>
                </a:effectLst>
                <a:latin typeface="Arial"/>
                <a:cs typeface="Arial"/>
              </a:rPr>
              <a:t>INFO</a:t>
            </a:r>
          </a:p>
        </p:txBody>
      </p:sp>
      <p:sp>
        <p:nvSpPr>
          <p:cNvPr id="13330" name="Line 39"/>
          <p:cNvSpPr>
            <a:spLocks noChangeShapeType="1"/>
          </p:cNvSpPr>
          <p:nvPr/>
        </p:nvSpPr>
        <p:spPr bwMode="auto">
          <a:xfrm flipH="1">
            <a:off x="7451725" y="2997200"/>
            <a:ext cx="647700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3331" name="Line 41"/>
          <p:cNvSpPr>
            <a:spLocks noChangeShapeType="1"/>
          </p:cNvSpPr>
          <p:nvPr/>
        </p:nvSpPr>
        <p:spPr bwMode="auto">
          <a:xfrm>
            <a:off x="8101013" y="2997200"/>
            <a:ext cx="0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3332" name="Line 42"/>
          <p:cNvSpPr>
            <a:spLocks noChangeShapeType="1"/>
          </p:cNvSpPr>
          <p:nvPr/>
        </p:nvSpPr>
        <p:spPr bwMode="auto">
          <a:xfrm>
            <a:off x="8101013" y="2997200"/>
            <a:ext cx="576262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3050"/>
            <a:ext cx="8229600" cy="779463"/>
          </a:xfrm>
        </p:spPr>
        <p:txBody>
          <a:bodyPr/>
          <a:lstStyle/>
          <a:p>
            <a:pPr eaLnBrk="1" hangingPunct="1"/>
            <a:r>
              <a:rPr lang="fr-FR" sz="3600" b="1" smtClean="0">
                <a:solidFill>
                  <a:srgbClr val="FFFF00"/>
                </a:solidFill>
              </a:rPr>
              <a:t>PROCHAINES ÉTAPES+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557338"/>
            <a:ext cx="9144000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fr-FR" b="1" dirty="0" smtClean="0"/>
              <a:t>Formation des parties prenantes sur l’utilisation de l’outil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b="1" dirty="0" smtClean="0"/>
              <a:t>- Vulgarisation sur le WEB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b="1" dirty="0" smtClean="0"/>
              <a:t>- </a:t>
            </a:r>
            <a:r>
              <a:rPr lang="fr-FR" b="1" u="sng" dirty="0" smtClean="0"/>
              <a:t>Opération de collecte de données</a:t>
            </a:r>
            <a:r>
              <a:rPr lang="fr-FR" b="1" dirty="0" smtClean="0"/>
              <a:t> : Mise à jour de la base de données existantes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b="1" dirty="0" smtClean="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b="1" dirty="0" smtClean="0"/>
              <a:t> EDS/MICS  de 2012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b="1" dirty="0" smtClean="0"/>
              <a:t> Collecte de routine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b="1" dirty="0" smtClean="0"/>
              <a:t> Enquête 1.2.3 en cours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b="1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fr-F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539750" y="0"/>
            <a:ext cx="860425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DÉFIS</a:t>
            </a:r>
          </a:p>
          <a:p>
            <a:pPr>
              <a:defRPr/>
            </a:pPr>
            <a:endParaRPr lang="fr-FR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fr-FR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  <a:r>
              <a:rPr lang="fr-FR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Utilisation des nouvelles technologies d’information et de communication pour faciliter l’accès à l’information</a:t>
            </a:r>
            <a:r>
              <a:rPr lang="fr-FR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.</a:t>
            </a:r>
          </a:p>
          <a:p>
            <a:pPr algn="just">
              <a:defRPr/>
            </a:pPr>
            <a:endParaRPr lang="fr-FR" sz="2800" b="1" dirty="0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just">
              <a:buClr>
                <a:schemeClr val="hlink"/>
              </a:buClr>
              <a:buSzPct val="105000"/>
              <a:buFont typeface="Wingdings" pitchFamily="2" charset="2"/>
              <a:buChar char="ü"/>
              <a:defRPr/>
            </a:pPr>
            <a:r>
              <a:rPr lang="fr-FR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Mobilisation </a:t>
            </a:r>
            <a:r>
              <a:rPr lang="fr-FR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des ressources (humaines, financières, matériels et infrastructures) pour l’exécution des activités dans ce domaine</a:t>
            </a:r>
            <a:r>
              <a:rPr lang="fr-FR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.</a:t>
            </a:r>
          </a:p>
          <a:p>
            <a:pPr algn="just">
              <a:buClr>
                <a:schemeClr val="hlink"/>
              </a:buClr>
              <a:buSzPct val="105000"/>
              <a:defRPr/>
            </a:pPr>
            <a:endParaRPr lang="fr-FR" sz="2800" b="1" dirty="0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just">
              <a:buClr>
                <a:schemeClr val="hlink"/>
              </a:buClr>
              <a:buSzPct val="105000"/>
              <a:buFont typeface="Wingdings" pitchFamily="2" charset="2"/>
              <a:buChar char="ü"/>
              <a:defRPr/>
            </a:pPr>
            <a:r>
              <a:rPr lang="fr-FR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Mise à jour régulière de la base de donnée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Le drapeau des Comores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7637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763713" y="0"/>
            <a:ext cx="7380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>
                <a:latin typeface="Verdana" pitchFamily="34" charset="0"/>
              </a:rPr>
              <a:t>UNION DES COMORES</a:t>
            </a:r>
            <a:endParaRPr lang="en-US" b="1">
              <a:latin typeface="Verdana" pitchFamily="34" charset="0"/>
            </a:endParaRP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1763713" y="260350"/>
            <a:ext cx="7345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200" i="1">
                <a:latin typeface="Verdana" pitchFamily="34" charset="0"/>
              </a:rPr>
              <a:t>MINISTERE DES FINANCES DE L’ECONOMIE DU BUDGET, DE L’INVESTISSEMENT ET DU COMMERCE EXTERIER, CHARGE DE LA PRIVATISATION</a:t>
            </a:r>
            <a:endParaRPr lang="en-US" sz="1200" i="1">
              <a:latin typeface="Verdana" pitchFamily="34" charset="0"/>
            </a:endParaRP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1763713" y="703263"/>
            <a:ext cx="73802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200" b="1">
                <a:latin typeface="Verdana" pitchFamily="34" charset="0"/>
              </a:rPr>
              <a:t>Institut National de la Statistique et des Etudes Economiques  Démographiques </a:t>
            </a:r>
            <a:endParaRPr lang="en-US" sz="1200" b="1">
              <a:latin typeface="Verdan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8313" y="908050"/>
            <a:ext cx="6265862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fr-FR" sz="6000" b="1" kern="0" dirty="0">
                <a:solidFill>
                  <a:srgbClr val="FFFF00"/>
                </a:solidFill>
                <a:ea typeface="+mj-ea"/>
                <a:cs typeface="+mj-cs"/>
              </a:rPr>
              <a:t>Com</a:t>
            </a:r>
            <a:r>
              <a:rPr lang="fr-FR" sz="6000" b="1" kern="0" dirty="0">
                <a:solidFill>
                  <a:srgbClr val="66FF33"/>
                </a:solidFill>
                <a:ea typeface="+mj-ea"/>
                <a:cs typeface="+mj-cs"/>
              </a:rPr>
              <a:t>ores</a:t>
            </a:r>
            <a:r>
              <a:rPr lang="fr-FR" sz="6000" b="1" kern="0" dirty="0">
                <a:ea typeface="+mj-ea"/>
                <a:cs typeface="+mj-cs"/>
              </a:rPr>
              <a:t> </a:t>
            </a:r>
            <a:r>
              <a:rPr lang="fr-FR" sz="6000" b="1" kern="0" dirty="0">
                <a:solidFill>
                  <a:srgbClr val="FFFF00"/>
                </a:solidFill>
                <a:ea typeface="+mj-ea"/>
                <a:cs typeface="+mj-cs"/>
              </a:rPr>
              <a:t>Info+</a:t>
            </a:r>
            <a:endParaRPr lang="en-US" sz="6000" b="1" kern="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9750" y="1917700"/>
            <a:ext cx="58324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  <a:defRPr/>
            </a:pPr>
            <a:r>
              <a:rPr lang="fr-FR" sz="1200" b="1" kern="0" dirty="0">
                <a:solidFill>
                  <a:schemeClr val="tx2"/>
                </a:solidFill>
                <a:cs typeface="+mn-cs"/>
              </a:rPr>
              <a:t>Système d’information socio-économique et démographiques des Comores</a:t>
            </a:r>
            <a:endParaRPr lang="en-US" sz="1200" b="1" kern="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15900" y="2492375"/>
            <a:ext cx="882015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2800" b="1" dirty="0"/>
              <a:t>L’INSEED appuyé par le Système des Nations Unies à travers un programme conjoint « appui conjoint à la mise en place d’un système performant d’information et d’aide à la prise de décision », dispose d’une base de données socio-économiques et démographiques dénommé « Comores Info + » afin de faire le suivi des programmes et politiques de développement du pays.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135937" cy="1295400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solidFill>
                  <a:srgbClr val="FFFF00"/>
                </a:solidFill>
              </a:rPr>
              <a:t>QU’EST- CE QUE “COMORES INFO+”? (SUITE) 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492375"/>
            <a:ext cx="7426325" cy="3251200"/>
          </a:xfrm>
        </p:spPr>
        <p:txBody>
          <a:bodyPr/>
          <a:lstStyle/>
          <a:p>
            <a:pPr eaLnBrk="1" hangingPunct="1"/>
            <a:r>
              <a:rPr lang="fr-FR" sz="6000" dirty="0" smtClean="0"/>
              <a:t>Zone géographique</a:t>
            </a:r>
          </a:p>
          <a:p>
            <a:pPr eaLnBrk="1" hangingPunct="1"/>
            <a:r>
              <a:rPr lang="fr-FR" sz="6000" dirty="0" smtClean="0"/>
              <a:t>Source de données</a:t>
            </a:r>
            <a:endParaRPr lang="en-US" sz="6000" dirty="0" smtClean="0"/>
          </a:p>
          <a:p>
            <a:pPr eaLnBrk="1" hangingPunct="1"/>
            <a:r>
              <a:rPr lang="fr-FR" sz="6000" dirty="0" smtClean="0"/>
              <a:t>Période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468313" y="1506538"/>
            <a:ext cx="867568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000" b="1" dirty="0"/>
              <a:t>Tous les Indicateurs sont organisés en: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820150" cy="903288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FFFF00"/>
                </a:solidFill>
              </a:rPr>
              <a:t>CONTENU DE COMORES INFO+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268413"/>
            <a:ext cx="8964612" cy="5373687"/>
          </a:xfrm>
        </p:spPr>
        <p:txBody>
          <a:bodyPr/>
          <a:lstStyle/>
          <a:p>
            <a:pPr eaLnBrk="1" hangingPunct="1"/>
            <a:r>
              <a:rPr lang="fr-FR" sz="4000" b="1" smtClean="0"/>
              <a:t> 1754 indicateurs </a:t>
            </a:r>
          </a:p>
          <a:p>
            <a:pPr eaLnBrk="1" hangingPunct="1"/>
            <a:r>
              <a:rPr lang="fr-FR" sz="4000" b="1" smtClean="0"/>
              <a:t> 4194 I-U-S </a:t>
            </a:r>
          </a:p>
          <a:p>
            <a:pPr eaLnBrk="1" hangingPunct="1"/>
            <a:r>
              <a:rPr lang="fr-FR" sz="4000" b="1" smtClean="0"/>
              <a:t> 1211 I-U-S (données disponibles)</a:t>
            </a:r>
          </a:p>
          <a:p>
            <a:pPr eaLnBrk="1" hangingPunct="1"/>
            <a:r>
              <a:rPr lang="fr-FR" sz="4000" b="1" smtClean="0"/>
              <a:t> 8008 valeurs</a:t>
            </a:r>
          </a:p>
          <a:p>
            <a:pPr eaLnBrk="1" hangingPunct="1"/>
            <a:r>
              <a:rPr lang="fr-FR" sz="4000" b="1" smtClean="0"/>
              <a:t> 70 périodes 1960 -2025 </a:t>
            </a:r>
            <a:r>
              <a:rPr lang="fr-FR" sz="1200" b="1" smtClean="0"/>
              <a:t>(Mise à jour est envisagée)</a:t>
            </a:r>
          </a:p>
          <a:p>
            <a:pPr eaLnBrk="1" hangingPunct="1"/>
            <a:r>
              <a:rPr lang="fr-FR" sz="4000" b="1" smtClean="0"/>
              <a:t> 60 sources de données</a:t>
            </a:r>
            <a:endParaRPr lang="en-US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6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6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036050" cy="908050"/>
          </a:xfrm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FF00"/>
                </a:solidFill>
              </a:rPr>
              <a:t>CLASSIFICATION DE COMORES-INFO+</a:t>
            </a:r>
            <a:endParaRPr lang="en-US" sz="3600" b="1" dirty="0" smtClean="0">
              <a:solidFill>
                <a:srgbClr val="FFFF00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836613"/>
            <a:ext cx="8964612" cy="4105275"/>
          </a:xfrm>
        </p:spPr>
        <p:txBody>
          <a:bodyPr/>
          <a:lstStyle/>
          <a:p>
            <a:pPr eaLnBrk="1" hangingPunct="1"/>
            <a:r>
              <a:rPr lang="fr-FR" sz="3400" b="1" dirty="0" smtClean="0"/>
              <a:t>Secteurs</a:t>
            </a:r>
          </a:p>
          <a:p>
            <a:pPr eaLnBrk="1" hangingPunct="1">
              <a:buFontTx/>
              <a:buNone/>
            </a:pPr>
            <a:r>
              <a:rPr lang="fr-FR" sz="3400" b="1" dirty="0" smtClean="0"/>
              <a:t>    </a:t>
            </a:r>
            <a:r>
              <a:rPr lang="fr-FR" sz="3400" b="1" dirty="0" smtClean="0">
                <a:solidFill>
                  <a:srgbClr val="66FF33"/>
                </a:solidFill>
              </a:rPr>
              <a:t>13 secteurs (…)</a:t>
            </a:r>
          </a:p>
          <a:p>
            <a:pPr eaLnBrk="1" hangingPunct="1"/>
            <a:r>
              <a:rPr lang="fr-FR" sz="3400" b="1" dirty="0" smtClean="0"/>
              <a:t>Objectifs</a:t>
            </a:r>
          </a:p>
          <a:p>
            <a:pPr eaLnBrk="1" hangingPunct="1">
              <a:buFontTx/>
              <a:buNone/>
            </a:pPr>
            <a:r>
              <a:rPr lang="fr-FR" sz="3400" b="1" dirty="0" smtClean="0">
                <a:solidFill>
                  <a:srgbClr val="66FF33"/>
                </a:solidFill>
              </a:rPr>
              <a:t> - </a:t>
            </a:r>
            <a:r>
              <a:rPr lang="fr-FR" sz="3000" b="1" dirty="0" smtClean="0">
                <a:solidFill>
                  <a:srgbClr val="66FF33"/>
                </a:solidFill>
              </a:rPr>
              <a:t>SCRP aux Comores (34 objectifs)</a:t>
            </a:r>
          </a:p>
          <a:p>
            <a:pPr eaLnBrk="1" hangingPunct="1">
              <a:buFontTx/>
              <a:buNone/>
            </a:pPr>
            <a:r>
              <a:rPr lang="fr-FR" sz="3000" b="1" dirty="0" smtClean="0">
                <a:solidFill>
                  <a:srgbClr val="66FF33"/>
                </a:solidFill>
              </a:rPr>
              <a:t> - OMD (8 objectifs)</a:t>
            </a:r>
          </a:p>
          <a:p>
            <a:pPr eaLnBrk="1" hangingPunct="1">
              <a:buFontTx/>
              <a:buNone/>
            </a:pPr>
            <a:r>
              <a:rPr lang="fr-FR" sz="3000" b="1" dirty="0" smtClean="0">
                <a:solidFill>
                  <a:srgbClr val="66FF33"/>
                </a:solidFill>
              </a:rPr>
              <a:t> - Forum Mondial sur l’Education (6 objectifs)</a:t>
            </a:r>
          </a:p>
          <a:p>
            <a:pPr eaLnBrk="1" hangingPunct="1">
              <a:buFontTx/>
              <a:buNone/>
            </a:pPr>
            <a:r>
              <a:rPr lang="fr-FR" sz="3000" b="1" dirty="0" smtClean="0">
                <a:solidFill>
                  <a:srgbClr val="66FF33"/>
                </a:solidFill>
              </a:rPr>
              <a:t> - CIPD </a:t>
            </a:r>
          </a:p>
          <a:p>
            <a:pPr eaLnBrk="1" hangingPunct="1">
              <a:buFontTx/>
              <a:buNone/>
            </a:pPr>
            <a:r>
              <a:rPr lang="fr-FR" sz="3000" b="1" dirty="0" smtClean="0">
                <a:solidFill>
                  <a:srgbClr val="66FF33"/>
                </a:solidFill>
              </a:rPr>
              <a:t> - Sommet Mondial pour l’Enfant (33 objectifs)</a:t>
            </a:r>
            <a:endParaRPr lang="en-US" sz="3000" b="1" dirty="0" smtClean="0">
              <a:solidFill>
                <a:srgbClr val="66FF33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50825" y="5356225"/>
            <a:ext cx="80660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>
              <a:buFontTx/>
              <a:buChar char="-"/>
              <a:defRPr/>
            </a:pPr>
            <a:r>
              <a:rPr lang="fr-FR" sz="3000" b="1" dirty="0">
                <a:solidFill>
                  <a:srgbClr val="66FF33"/>
                </a:solidFill>
                <a:cs typeface="+mn-cs"/>
              </a:rPr>
              <a:t> Stratégie de Croissance Accélérée et de </a:t>
            </a:r>
          </a:p>
          <a:p>
            <a:pPr eaLnBrk="0" hangingPunct="0">
              <a:defRPr/>
            </a:pPr>
            <a:r>
              <a:rPr lang="fr-FR" sz="3000" b="1" dirty="0">
                <a:solidFill>
                  <a:srgbClr val="66FF33"/>
                </a:solidFill>
                <a:cs typeface="+mn-cs"/>
              </a:rPr>
              <a:t>  Développement Durable (SCA2D)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9144000" cy="113982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FF00"/>
                </a:solidFill>
              </a:rPr>
              <a:t>LES ZONES GÉOGRAPHIQUES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900113" y="1557338"/>
            <a:ext cx="7010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o"/>
            </a:pPr>
            <a:r>
              <a:rPr lang="fr-FR" sz="4400" b="1">
                <a:solidFill>
                  <a:schemeClr val="tx2"/>
                </a:solidFill>
              </a:rPr>
              <a:t>Comores (pays)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1403350" y="2492375"/>
            <a:ext cx="6723063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o"/>
              <a:defRPr/>
            </a:pPr>
            <a:r>
              <a:rPr lang="fr-FR" sz="4400" b="1" dirty="0">
                <a:solidFill>
                  <a:schemeClr val="accent1">
                    <a:lumMod val="75000"/>
                  </a:schemeClr>
                </a:solidFill>
              </a:rPr>
              <a:t>Mohéli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o"/>
              <a:defRPr/>
            </a:pPr>
            <a:r>
              <a:rPr lang="fr-FR" sz="4400" b="1" dirty="0">
                <a:solidFill>
                  <a:schemeClr val="accent1">
                    <a:lumMod val="75000"/>
                  </a:schemeClr>
                </a:solidFill>
              </a:rPr>
              <a:t>Anjouan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o"/>
              <a:defRPr/>
            </a:pPr>
            <a:r>
              <a:rPr lang="fr-FR" sz="4400" b="1" dirty="0">
                <a:solidFill>
                  <a:schemeClr val="accent1">
                    <a:lumMod val="75000"/>
                  </a:schemeClr>
                </a:solidFill>
              </a:rPr>
              <a:t>Grande </a:t>
            </a:r>
            <a:r>
              <a:rPr lang="fr-FR" sz="4400" b="1" dirty="0" err="1">
                <a:solidFill>
                  <a:schemeClr val="accent1">
                    <a:lumMod val="75000"/>
                  </a:schemeClr>
                </a:solidFill>
              </a:rPr>
              <a:t>Comore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179388" y="5210175"/>
            <a:ext cx="8640762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o"/>
              <a:defRPr/>
            </a:pP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Harmonisation des découpages administratifs à l’intérieur d’une île: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  <a:defRPr/>
            </a:pP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Préfectures/ Districts Sanitaires/ CIPR (éducation)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0"/>
            <a:ext cx="8229600" cy="1055688"/>
          </a:xfrm>
        </p:spPr>
        <p:txBody>
          <a:bodyPr/>
          <a:lstStyle/>
          <a:p>
            <a:pPr eaLnBrk="1" hangingPunct="1"/>
            <a:r>
              <a:rPr lang="fr-FR" sz="3600" b="1" dirty="0" smtClean="0">
                <a:solidFill>
                  <a:srgbClr val="FFFF00"/>
                </a:solidFill>
              </a:rPr>
              <a:t>INPUTS</a:t>
            </a:r>
            <a:endParaRPr lang="en-US" sz="3600" b="1" dirty="0" smtClean="0">
              <a:solidFill>
                <a:srgbClr val="FFFF00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981075"/>
            <a:ext cx="8893175" cy="5616575"/>
          </a:xfrm>
        </p:spPr>
        <p:txBody>
          <a:bodyPr/>
          <a:lstStyle/>
          <a:p>
            <a:pPr eaLnBrk="1" hangingPunct="1"/>
            <a:r>
              <a:rPr lang="fr-FR" sz="3600" b="1" smtClean="0"/>
              <a:t>Données produites et traitées par les services administratifs publics et privés</a:t>
            </a:r>
          </a:p>
          <a:p>
            <a:pPr eaLnBrk="1" hangingPunct="1"/>
            <a:r>
              <a:rPr lang="fr-FR" sz="3600" b="1" smtClean="0"/>
              <a:t>Données collectées auprès des Ménages par des Enquêtes et Recensements</a:t>
            </a:r>
          </a:p>
          <a:p>
            <a:pPr eaLnBrk="1" hangingPunct="1"/>
            <a:r>
              <a:rPr lang="fr-FR" sz="3600" b="1" smtClean="0"/>
              <a:t>Données produites par le Système de Gestion de Base de données Intégrées (IMIS Comores)</a:t>
            </a:r>
            <a:endParaRPr lang="en-US" sz="3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1692275" y="0"/>
            <a:ext cx="4840288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fr-FR" sz="39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68313" y="1125538"/>
            <a:ext cx="84963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2400" b="1" dirty="0"/>
              <a:t>IMIS est un outil </a:t>
            </a:r>
            <a:r>
              <a:rPr lang="fr-FR" sz="2400" b="1" dirty="0">
                <a:solidFill>
                  <a:srgbClr val="FFC000"/>
                </a:solidFill>
              </a:rPr>
              <a:t>important</a:t>
            </a:r>
            <a:r>
              <a:rPr lang="fr-FR" sz="2400" b="1" dirty="0"/>
              <a:t> qui produit des indicateurs, </a:t>
            </a:r>
            <a:r>
              <a:rPr lang="fr-FR" sz="2400" b="1" dirty="0">
                <a:solidFill>
                  <a:srgbClr val="FFC000"/>
                </a:solidFill>
              </a:rPr>
              <a:t>intégrées</a:t>
            </a:r>
            <a:r>
              <a:rPr lang="fr-FR" sz="2400" b="1" dirty="0"/>
              <a:t> et </a:t>
            </a:r>
            <a:r>
              <a:rPr lang="fr-FR" sz="2400" b="1" dirty="0">
                <a:solidFill>
                  <a:srgbClr val="FFC000"/>
                </a:solidFill>
              </a:rPr>
              <a:t>désagrégées</a:t>
            </a:r>
            <a:r>
              <a:rPr lang="fr-FR" sz="2400" b="1" dirty="0"/>
              <a:t> pour la </a:t>
            </a:r>
            <a:r>
              <a:rPr lang="fr-FR" sz="2400" b="1" dirty="0">
                <a:solidFill>
                  <a:srgbClr val="FFC000"/>
                </a:solidFill>
              </a:rPr>
              <a:t>formulation</a:t>
            </a:r>
            <a:r>
              <a:rPr lang="fr-FR" sz="2400" b="1" dirty="0"/>
              <a:t>, le </a:t>
            </a:r>
            <a:r>
              <a:rPr lang="fr-FR" sz="2400" b="1" dirty="0">
                <a:solidFill>
                  <a:srgbClr val="FFC000"/>
                </a:solidFill>
              </a:rPr>
              <a:t>suivi/évaluation</a:t>
            </a:r>
            <a:r>
              <a:rPr lang="fr-FR" sz="2400" b="1" dirty="0">
                <a:solidFill>
                  <a:srgbClr val="FFFF00"/>
                </a:solidFill>
              </a:rPr>
              <a:t> </a:t>
            </a:r>
            <a:r>
              <a:rPr lang="fr-FR" sz="2400" b="1" dirty="0">
                <a:solidFill>
                  <a:srgbClr val="FFC000"/>
                </a:solidFill>
              </a:rPr>
              <a:t>des politiques et programmes de développement</a:t>
            </a:r>
            <a:r>
              <a:rPr lang="fr-FR" sz="2400" b="1" dirty="0"/>
              <a:t> accessibles à tous ‘’les niveaux du pays’’:</a:t>
            </a:r>
          </a:p>
        </p:txBody>
      </p:sp>
      <p:sp>
        <p:nvSpPr>
          <p:cNvPr id="13316" name="Rectangle 8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8229600" cy="936625"/>
          </a:xfrm>
        </p:spPr>
        <p:txBody>
          <a:bodyPr/>
          <a:lstStyle/>
          <a:p>
            <a:pPr eaLnBrk="1" hangingPunct="1"/>
            <a:r>
              <a:rPr lang="fr-FR" sz="3600" b="1" smtClean="0">
                <a:solidFill>
                  <a:srgbClr val="FFFF00"/>
                </a:solidFill>
              </a:rPr>
              <a:t>C’EST QUOI IMIS ?</a:t>
            </a:r>
          </a:p>
        </p:txBody>
      </p:sp>
      <p:sp>
        <p:nvSpPr>
          <p:cNvPr id="29705" name="Rectangle 9"/>
          <p:cNvSpPr>
            <a:spLocks noGrp="1" noChangeArrowheads="1"/>
          </p:cNvSpPr>
          <p:nvPr>
            <p:ph idx="1"/>
          </p:nvPr>
        </p:nvSpPr>
        <p:spPr>
          <a:xfrm>
            <a:off x="519113" y="3068638"/>
            <a:ext cx="8229600" cy="3673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500" b="1" dirty="0" smtClean="0"/>
              <a:t>IMIS est un outil qui nous permet de stocker (un (outil d’archivage)  toutes les bases de données sous une même plateforme.</a:t>
            </a:r>
          </a:p>
          <a:p>
            <a:pPr eaLnBrk="1" hangingPunct="1">
              <a:lnSpc>
                <a:spcPct val="90000"/>
              </a:lnSpc>
            </a:pPr>
            <a:r>
              <a:rPr lang="fr-FR" sz="2500" b="1" dirty="0" smtClean="0"/>
              <a:t>IMIS permet de désagréger les bases de données selon les zones géographiques (national, île, </a:t>
            </a:r>
            <a:r>
              <a:rPr lang="fr-FR" sz="2500" b="1" dirty="0" err="1" smtClean="0"/>
              <a:t>etc</a:t>
            </a:r>
            <a:r>
              <a:rPr lang="fr-FR" sz="2500" b="1" dirty="0" smtClean="0"/>
              <a:t>),</a:t>
            </a:r>
          </a:p>
          <a:p>
            <a:pPr eaLnBrk="1" hangingPunct="1">
              <a:lnSpc>
                <a:spcPct val="90000"/>
              </a:lnSpc>
            </a:pPr>
            <a:r>
              <a:rPr lang="fr-FR" sz="2500" b="1" dirty="0" smtClean="0"/>
              <a:t>IMIS permet aussi de calculer des indicateurs et d’archiver l’ensemble de la documentation des opérations de collectes de données (rapports d’analyse, documents techniques liés à l’enquête, - </a:t>
            </a:r>
            <a:r>
              <a:rPr lang="fr-FR" sz="2500" b="1" dirty="0" err="1" smtClean="0"/>
              <a:t>metadonnées</a:t>
            </a:r>
            <a:r>
              <a:rPr lang="fr-FR" sz="2500" b="1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2_Cascad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15637853</TotalTime>
  <Words>901</Words>
  <Application>Microsoft Office PowerPoint</Application>
  <PresentationFormat>Affichage à l'écran (4:3)</PresentationFormat>
  <Paragraphs>106</Paragraphs>
  <Slides>15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Wingdings</vt:lpstr>
      <vt:lpstr>Verdana</vt:lpstr>
      <vt:lpstr>Arial Unicode MS</vt:lpstr>
      <vt:lpstr>Tahoma</vt:lpstr>
      <vt:lpstr>2_Cascade</vt:lpstr>
      <vt:lpstr>Diapositive 1</vt:lpstr>
      <vt:lpstr>Diapositive 2</vt:lpstr>
      <vt:lpstr>QU’ EST- CE QUE “COMORES INFO+” ?</vt:lpstr>
      <vt:lpstr>QU’EST- CE QUE “COMORES INFO+”? (SUITE) </vt:lpstr>
      <vt:lpstr>CONTENU DE COMORES INFO+</vt:lpstr>
      <vt:lpstr>CLASSIFICATION DE COMORES-INFO+</vt:lpstr>
      <vt:lpstr>LES ZONES GÉOGRAPHIQUES</vt:lpstr>
      <vt:lpstr>INPUTS</vt:lpstr>
      <vt:lpstr>C’EST QUOI IMIS ?</vt:lpstr>
      <vt:lpstr>LIENS ENTRE  IMIS ET COMORES INFO+</vt:lpstr>
      <vt:lpstr>FONCTIONNEMENT DES BASES DE DONNÉES IMIS/COMORES INFO+</vt:lpstr>
      <vt:lpstr>PROCHAINES ÉTAPES+ </vt:lpstr>
      <vt:lpstr>Diapositive 13</vt:lpstr>
      <vt:lpstr>CONTRAINTES</vt:lpstr>
      <vt:lpstr>Diapositive 15</vt:lpstr>
    </vt:vector>
  </TitlesOfParts>
  <Company>CGP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Comores Info</dc:title>
  <dc:creator>Mshangama Monaward Ahmed</dc:creator>
  <cp:lastModifiedBy>ZAHARAT</cp:lastModifiedBy>
  <cp:revision>132</cp:revision>
  <cp:lastPrinted>2009-10-31T09:35:14Z</cp:lastPrinted>
  <dcterms:created xsi:type="dcterms:W3CDTF">2009-09-21T19:45:32Z</dcterms:created>
  <dcterms:modified xsi:type="dcterms:W3CDTF">2014-05-13T09:25:23Z</dcterms:modified>
</cp:coreProperties>
</file>